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9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D70D0-956B-4EAE-B194-92C42A23D5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B1ABC9-F35C-4EDE-90C6-73F1A0004B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B6406-67A9-4C73-868D-5FF0227D5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DA7D-CA4B-4AB7-B615-7128CC7D7D28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3CDFD-F2DB-4459-94F8-AC0CA1D1F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489B3-1DE9-4946-9591-E8AB30953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601E-1F7A-4083-BF79-F2665966FF2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126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D90E6-F0EB-4448-8301-9CA5C39FE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A46913-7D16-4B46-9FA3-ABEA9F8D2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A188C-12FF-4964-A348-4318D0CD7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DA7D-CA4B-4AB7-B615-7128CC7D7D28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248EB-1420-4ABF-8E76-42321893A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6B1B7-8B06-47EC-8D1A-2689915C0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601E-1F7A-4083-BF79-F2665966FF2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2485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23F2E2-12B1-4830-AF6F-F73FBD8D4B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A7D01F-8AAA-4E70-97D6-ABED106D7F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230A3-46AE-4739-914B-343EAA09D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DA7D-CA4B-4AB7-B615-7128CC7D7D28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FBF91-A79A-47E7-BA82-93BF88A3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05A20-D534-418E-8FEF-C17F477EE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601E-1F7A-4083-BF79-F2665966FF2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4318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- Sky blue - Circle">
    <p:bg>
      <p:bgPr>
        <a:solidFill>
          <a:srgbClr val="7AB4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raphic 2">
            <a:extLst>
              <a:ext uri="{FF2B5EF4-FFF2-40B4-BE49-F238E27FC236}">
                <a16:creationId xmlns:a16="http://schemas.microsoft.com/office/drawing/2014/main" id="{0BEC01D2-53BB-F00B-83D1-DBEC95A08CF7}"/>
              </a:ext>
            </a:extLst>
          </p:cNvPr>
          <p:cNvSpPr/>
          <p:nvPr/>
        </p:nvSpPr>
        <p:spPr>
          <a:xfrm>
            <a:off x="4346258" y="635"/>
            <a:ext cx="7845741" cy="6858635"/>
          </a:xfrm>
          <a:custGeom>
            <a:avLst/>
            <a:gdLst>
              <a:gd name="connsiteX0" fmla="*/ 5884307 w 5884306"/>
              <a:gd name="connsiteY0" fmla="*/ 5143976 h 5143976"/>
              <a:gd name="connsiteX1" fmla="*/ 2404968 w 5884306"/>
              <a:gd name="connsiteY1" fmla="*/ 5143976 h 5143976"/>
              <a:gd name="connsiteX2" fmla="*/ 0 w 5884306"/>
              <a:gd name="connsiteY2" fmla="*/ 12668 h 5143976"/>
              <a:gd name="connsiteX3" fmla="*/ 0 w 5884306"/>
              <a:gd name="connsiteY3" fmla="*/ 0 h 5143976"/>
              <a:gd name="connsiteX4" fmla="*/ 5884307 w 5884306"/>
              <a:gd name="connsiteY4" fmla="*/ 0 h 5143976"/>
              <a:gd name="connsiteX5" fmla="*/ 5884307 w 5884306"/>
              <a:gd name="connsiteY5" fmla="*/ 5143976 h 514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84306" h="5143976">
                <a:moveTo>
                  <a:pt x="5884307" y="5143976"/>
                </a:moveTo>
                <a:lnTo>
                  <a:pt x="2404968" y="5143976"/>
                </a:lnTo>
                <a:cubicBezTo>
                  <a:pt x="935307" y="3919347"/>
                  <a:pt x="0" y="2075259"/>
                  <a:pt x="0" y="12668"/>
                </a:cubicBezTo>
                <a:cubicBezTo>
                  <a:pt x="0" y="8430"/>
                  <a:pt x="0" y="4239"/>
                  <a:pt x="0" y="0"/>
                </a:cubicBezTo>
                <a:lnTo>
                  <a:pt x="5884307" y="0"/>
                </a:lnTo>
                <a:lnTo>
                  <a:pt x="5884307" y="5143976"/>
                </a:lnTo>
                <a:close/>
              </a:path>
            </a:pathLst>
          </a:custGeom>
          <a:solidFill>
            <a:srgbClr val="003264"/>
          </a:solidFill>
          <a:ln w="4763" cap="flat">
            <a:noFill/>
            <a:prstDash val="solid"/>
            <a:miter/>
          </a:ln>
        </p:spPr>
        <p:txBody>
          <a:bodyPr rtlCol="0" anchor="ctr"/>
          <a:lstStyle/>
          <a:p>
            <a:endParaRPr lang="en-DK" sz="240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8CB3A90C-758C-2848-AA70-DF6A84545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368" y="3105647"/>
            <a:ext cx="8259233" cy="1655763"/>
          </a:xfrm>
        </p:spPr>
        <p:txBody>
          <a:bodyPr>
            <a:normAutofit/>
          </a:bodyPr>
          <a:lstStyle>
            <a:lvl1pPr marL="0" indent="0" algn="l">
              <a:lnSpc>
                <a:spcPts val="2133"/>
              </a:lnSpc>
              <a:spcBef>
                <a:spcPts val="0"/>
              </a:spcBef>
              <a:buNone/>
              <a:defRPr sz="1867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86A48E6-A828-954C-83B8-17B65773EF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8365" y="1522822"/>
            <a:ext cx="8259235" cy="1429889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267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Headline in </a:t>
            </a:r>
            <a:br>
              <a:rPr lang="en-US" dirty="0"/>
            </a:br>
            <a:r>
              <a:rPr lang="en-US" dirty="0"/>
              <a:t>maximum two lines</a:t>
            </a:r>
          </a:p>
        </p:txBody>
      </p:sp>
      <p:pic>
        <p:nvPicPr>
          <p:cNvPr id="6" name="Billede 12">
            <a:extLst>
              <a:ext uri="{FF2B5EF4-FFF2-40B4-BE49-F238E27FC236}">
                <a16:creationId xmlns:a16="http://schemas.microsoft.com/office/drawing/2014/main" id="{CC12D605-788F-85B1-A129-084E336D99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54605" y="404337"/>
            <a:ext cx="948095" cy="30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962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E82CA-DC57-4975-AF6A-428C10F20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D6803-DD17-4CBE-9C1A-024E670DF8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FA1FF-2257-4EA4-ADA4-AFD9F20D9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DA7D-CA4B-4AB7-B615-7128CC7D7D28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30A4C-2215-4733-9EEB-A538D43E9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26A3F-F2AA-4423-BD08-36EA7D88F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601E-1F7A-4083-BF79-F2665966FF2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0718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A4B8D-9BD1-4AAF-95CB-F6B395DF5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73CC9-034B-4DAE-B2E8-ACD819ABE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657739-88A8-47CB-BF14-C9A0E1F2E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DA7D-CA4B-4AB7-B615-7128CC7D7D28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6295F-C4B5-4005-BDAC-0DF0231D2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11757D-A3AD-4875-924A-E196F9C42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601E-1F7A-4083-BF79-F2665966FF2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578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A8FD3-AAD9-444D-9995-30D6C4FDE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6FFD0-2381-4C33-BA6B-DCE897425C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5987C9-DA0D-4127-8B51-242A2FC580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8346E3-F015-4AE5-B555-CE6E8B449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DA7D-CA4B-4AB7-B615-7128CC7D7D28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698B94-7649-48A8-BD26-94F5CFFD9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E9BEDA-8145-43A3-AF57-0B855D16F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601E-1F7A-4083-BF79-F2665966FF2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3595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1377-06B7-4E2A-B4FA-5FF1BA7E2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20760-ADA6-4CEF-B71D-4774DF3EA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04A0ED-7E11-4885-B04E-38B6DE29D0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010294-24D8-4EFB-A253-9FC7334C98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D5A3FF-C004-4B31-9129-01CDF005CF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738F0D-2256-467D-96BA-ADB223779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DA7D-CA4B-4AB7-B615-7128CC7D7D28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2DEC65-920E-4B44-8E53-2D26D3AD0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A47BCA-9077-4192-9433-78B92FCEA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601E-1F7A-4083-BF79-F2665966FF2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084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D2E18-1392-4019-8BAC-28D632CDC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7AAA53-5327-4FF5-8C2E-1CB81486E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DA7D-CA4B-4AB7-B615-7128CC7D7D28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7E27AD-86EC-4121-8632-71660769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A9A31-4693-471E-A639-16C07FAD2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601E-1F7A-4083-BF79-F2665966FF2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1386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032687-1B60-44AC-BDEB-4A3ECBE29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DA7D-CA4B-4AB7-B615-7128CC7D7D28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7E0D2C-9441-421B-993E-FEA5D4B50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3A79A6-E5AE-4BE8-A646-3B3B492A4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601E-1F7A-4083-BF79-F2665966FF2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7187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D5FCA-ACD8-488A-B3FF-0EB0C92EF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79C6D-FF27-4CB9-BDCF-683D7DDE6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F0E0B7-77FE-44FB-9379-338337BD54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9C9E3E-510E-4153-B2DF-6985F0422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DA7D-CA4B-4AB7-B615-7128CC7D7D28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00CE5F-FEC8-4B16-8718-DEDC66FCA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CE5593-B1CC-4BBA-BC34-0B68679BD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601E-1F7A-4083-BF79-F2665966FF2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7186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D1E49-D9E5-43D1-BE10-0BCEF1B62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90884B-0A47-436B-8BD3-E3D70909D6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2C6C7A-8C43-455F-8D31-9C021D661F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7B7B75-75BE-4BD7-B8F5-F0CEBCCBB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6DA7D-CA4B-4AB7-B615-7128CC7D7D28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00E3C1-F0EB-4F80-8FC2-1209F9B55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26A585-A68C-49F8-8C8F-7D13E6556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601E-1F7A-4083-BF79-F2665966FF2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2051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9B2FF45F-4388-4009-8469-6B958A09A3A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340127216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344" imgH="344" progId="TCLayout.ActiveDocument.1">
                  <p:embed/>
                </p:oleObj>
              </mc:Choice>
              <mc:Fallback>
                <p:oleObj name="think-cell Slide" r:id="rId15" imgW="344" imgH="344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B2FF45F-4388-4009-8469-6B958A09A3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9FCC30-3D68-49A8-A3E0-96B70BCD4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84A19D-1D5E-4767-9C97-0B310740B1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BF7FE-8179-4DC4-B9C6-747680C193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6DA7D-CA4B-4AB7-B615-7128CC7D7D28}" type="datetimeFigureOut">
              <a:rPr lang="nl-NL" smtClean="0"/>
              <a:t>3-12-2025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2A9F3-1C6F-4660-A1A9-2600CBDF47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1B1E1-41E3-45A0-88F4-9B3A373AB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0601E-1F7A-4083-BF79-F2665966FF2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2996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093794EF-56C7-28EB-FD95-6BA33AC2B2B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30214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4" imgH="344" progId="TCLayout.ActiveDocument.1">
                  <p:embed/>
                </p:oleObj>
              </mc:Choice>
              <mc:Fallback>
                <p:oleObj name="think-cell Slide" r:id="rId3" imgW="344" imgH="344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93794EF-56C7-28EB-FD95-6BA33AC2B2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ubtitle 1">
            <a:extLst>
              <a:ext uri="{FF2B5EF4-FFF2-40B4-BE49-F238E27FC236}">
                <a16:creationId xmlns:a16="http://schemas.microsoft.com/office/drawing/2014/main" id="{4FFC47E2-AF3C-4CA1-BA8B-D8666E3CA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951" y="2720849"/>
            <a:ext cx="10384368" cy="3396753"/>
          </a:xfrm>
        </p:spPr>
        <p:txBody>
          <a:bodyPr>
            <a:normAutofit fontScale="85000" lnSpcReduction="10000"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nl-NL" b="1" dirty="0"/>
              <a:t>Vrachtkosten</a:t>
            </a:r>
            <a:r>
              <a:rPr lang="nl-NL" dirty="0"/>
              <a:t> worden berekend bij orders &lt; € 100 en bedraagt € 5,95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nl-NL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nl-NL" b="1" dirty="0"/>
              <a:t>Vervoerstoeslag</a:t>
            </a:r>
            <a:r>
              <a:rPr lang="nl-NL" dirty="0"/>
              <a:t> wordt per order berekend en bedraagt € 0.97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nl-NL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nl-NL" b="1" dirty="0"/>
              <a:t>Retourzendingen </a:t>
            </a:r>
            <a:r>
              <a:rPr lang="nl-NL" dirty="0"/>
              <a:t>via de Service Centers zijn gratis.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nl-NL" dirty="0"/>
              <a:t>Voor </a:t>
            </a:r>
            <a:r>
              <a:rPr lang="nl-NL" b="1" dirty="0"/>
              <a:t>retourzendingen</a:t>
            </a:r>
            <a:r>
              <a:rPr lang="nl-NL" dirty="0"/>
              <a:t> </a:t>
            </a:r>
            <a:r>
              <a:rPr lang="nl-NL" u="sng" dirty="0"/>
              <a:t>via webshop of de app </a:t>
            </a:r>
            <a:r>
              <a:rPr lang="nl-NL" dirty="0"/>
              <a:t>met een factuurwaarde lager dan EUR 550,- geldt een vast tarief van EUR 10,00 per retourzending.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nl-NL" dirty="0"/>
              <a:t>Voor </a:t>
            </a:r>
            <a:r>
              <a:rPr lang="nl-NL" b="1" dirty="0"/>
              <a:t>retourzendingen</a:t>
            </a:r>
            <a:r>
              <a:rPr lang="nl-NL" dirty="0"/>
              <a:t> met een factuurwaarde lager dan EUR 550,- geldt een vast tarief van EUR 27,50 per retourzending.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nl-NL" dirty="0"/>
              <a:t>Voor </a:t>
            </a:r>
            <a:r>
              <a:rPr lang="nl-NL" b="1" dirty="0"/>
              <a:t>retourzendingen</a:t>
            </a:r>
            <a:r>
              <a:rPr lang="nl-NL" dirty="0"/>
              <a:t> met een factuurwaarde van EUR 550,- of hoger bedraagt het tarief 5% van het retourbedrag.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nl-NL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nl-NL" b="1" dirty="0"/>
              <a:t>Kabelkniptoeslag</a:t>
            </a:r>
            <a:r>
              <a:rPr lang="nl-NL" dirty="0"/>
              <a:t> bedraagt € 8.95 voor het op lengte brengen van kabel.</a:t>
            </a:r>
          </a:p>
          <a:p>
            <a:endParaRPr lang="nl-N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A7FF794-33FF-499D-92D9-82EB4B1D00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2951" y="740398"/>
            <a:ext cx="8259235" cy="1429889"/>
          </a:xfrm>
        </p:spPr>
        <p:txBody>
          <a:bodyPr vert="horz">
            <a:normAutofit/>
          </a:bodyPr>
          <a:lstStyle/>
          <a:p>
            <a:r>
              <a:rPr lang="en-US" sz="3200" dirty="0" err="1"/>
              <a:t>Specifieke</a:t>
            </a:r>
            <a:r>
              <a:rPr lang="en-US" sz="3200" dirty="0"/>
              <a:t> </a:t>
            </a:r>
            <a:r>
              <a:rPr lang="en-US" sz="3200" dirty="0" err="1"/>
              <a:t>tarieven</a:t>
            </a:r>
            <a:r>
              <a:rPr lang="en-US" sz="3200" dirty="0"/>
              <a:t> </a:t>
            </a:r>
            <a:r>
              <a:rPr lang="en-US" sz="3200" dirty="0" err="1"/>
              <a:t>bij</a:t>
            </a:r>
            <a:r>
              <a:rPr lang="en-US" sz="3200" dirty="0"/>
              <a:t> Verkoop- </a:t>
            </a:r>
            <a:r>
              <a:rPr lang="en-US" sz="3200" dirty="0" err="1"/>
              <a:t>en</a:t>
            </a:r>
            <a:r>
              <a:rPr lang="en-US" sz="3200" dirty="0"/>
              <a:t> </a:t>
            </a:r>
            <a:r>
              <a:rPr lang="en-US" sz="3200" dirty="0" err="1"/>
              <a:t>leveringvoorwaarden</a:t>
            </a:r>
            <a:r>
              <a:rPr lang="en-US" sz="3200" dirty="0"/>
              <a:t> per 1 November 2025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11873678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Specifieke tarieven bij Verkoop- en leveringvoorwaarden per 1 November 2025</vt:lpstr>
    </vt:vector>
  </TitlesOfParts>
  <Company>Solar A/S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Specifieke tarieven bij Verkoop- en leveringvoorwaarden per 1 januari 2022</dc:title>
  <dc:creator>Elsemiek Balm</dc:creator>
  <cp:lastModifiedBy>Peter van Eerd</cp:lastModifiedBy>
  <cp:revision>6</cp:revision>
  <dcterms:created xsi:type="dcterms:W3CDTF">2023-03-16T13:16:45Z</dcterms:created>
  <dcterms:modified xsi:type="dcterms:W3CDTF">2025-12-04T06:54:14Z</dcterms:modified>
</cp:coreProperties>
</file>